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3" r:id="rId4"/>
    <p:sldId id="259" r:id="rId5"/>
    <p:sldId id="257" r:id="rId6"/>
    <p:sldId id="258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8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stahl" userId="11e647b3558e600a" providerId="LiveId" clId="{E786BBC4-4E30-40A2-9886-16F1752ECE49}"/>
    <pc:docChg chg="modSld">
      <pc:chgData name="marie stahl" userId="11e647b3558e600a" providerId="LiveId" clId="{E786BBC4-4E30-40A2-9886-16F1752ECE49}" dt="2020-05-11T14:28:30.886" v="29" actId="20577"/>
      <pc:docMkLst>
        <pc:docMk/>
      </pc:docMkLst>
      <pc:sldChg chg="modSp mod">
        <pc:chgData name="marie stahl" userId="11e647b3558e600a" providerId="LiveId" clId="{E786BBC4-4E30-40A2-9886-16F1752ECE49}" dt="2020-05-11T14:27:32.103" v="25" actId="20577"/>
        <pc:sldMkLst>
          <pc:docMk/>
          <pc:sldMk cId="2181645848" sldId="256"/>
        </pc:sldMkLst>
        <pc:spChg chg="mod">
          <ac:chgData name="marie stahl" userId="11e647b3558e600a" providerId="LiveId" clId="{E786BBC4-4E30-40A2-9886-16F1752ECE49}" dt="2020-05-11T14:27:32.103" v="25" actId="20577"/>
          <ac:spMkLst>
            <pc:docMk/>
            <pc:sldMk cId="2181645848" sldId="256"/>
            <ac:spMk id="4" creationId="{00000000-0000-0000-0000-000000000000}"/>
          </ac:spMkLst>
        </pc:spChg>
      </pc:sldChg>
      <pc:sldChg chg="modSp mod">
        <pc:chgData name="marie stahl" userId="11e647b3558e600a" providerId="LiveId" clId="{E786BBC4-4E30-40A2-9886-16F1752ECE49}" dt="2020-05-11T14:28:30.886" v="29" actId="20577"/>
        <pc:sldMkLst>
          <pc:docMk/>
          <pc:sldMk cId="1861245564" sldId="264"/>
        </pc:sldMkLst>
        <pc:spChg chg="mod">
          <ac:chgData name="marie stahl" userId="11e647b3558e600a" providerId="LiveId" clId="{E786BBC4-4E30-40A2-9886-16F1752ECE49}" dt="2020-05-11T14:28:30.886" v="29" actId="20577"/>
          <ac:spMkLst>
            <pc:docMk/>
            <pc:sldMk cId="1861245564" sldId="26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35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9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2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03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93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7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79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886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81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46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9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27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1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9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0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2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EAE19F-913A-054E-BD2A-7CE61263C2E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3D08-2937-2548-8FF1-D41D8622A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962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676" y="113381"/>
            <a:ext cx="848000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Terrain d’aviation </a:t>
            </a:r>
            <a:r>
              <a:rPr lang="fr-FR" sz="2400" dirty="0"/>
              <a:t>: </a:t>
            </a:r>
            <a:r>
              <a:rPr lang="fr-FR" sz="2400" dirty="0" err="1"/>
              <a:t>Toussus</a:t>
            </a:r>
            <a:r>
              <a:rPr lang="fr-FR" sz="2400" dirty="0"/>
              <a:t> le noble , </a:t>
            </a:r>
            <a:r>
              <a:rPr lang="fr-FR" sz="2400" dirty="0">
                <a:solidFill>
                  <a:srgbClr val="FF0000"/>
                </a:solidFill>
              </a:rPr>
              <a:t>LFPN </a:t>
            </a:r>
            <a:r>
              <a:rPr lang="fr-FR" sz="1600" dirty="0">
                <a:solidFill>
                  <a:srgbClr val="FF0000"/>
                </a:solidFill>
              </a:rPr>
              <a:t>code OACI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fr-FR" dirty="0"/>
          </a:p>
          <a:p>
            <a:r>
              <a:rPr lang="fr-FR" dirty="0"/>
              <a:t>Les pistes </a:t>
            </a:r>
            <a:r>
              <a:rPr lang="fr-FR" b="1" dirty="0">
                <a:solidFill>
                  <a:srgbClr val="0000FF"/>
                </a:solidFill>
                <a:highlight>
                  <a:srgbClr val="FF0000"/>
                </a:highlight>
              </a:rPr>
              <a:t>25 /07 </a:t>
            </a:r>
            <a:r>
              <a:rPr lang="fr-FR" dirty="0"/>
              <a:t>signifient </a:t>
            </a:r>
            <a:r>
              <a:rPr lang="fr-FR" u="sng" dirty="0"/>
              <a:t>au 250° ou 070° par rapport au Nord magnétique</a:t>
            </a:r>
            <a:r>
              <a:rPr lang="fr-FR" dirty="0"/>
              <a:t>.</a:t>
            </a:r>
          </a:p>
          <a:p>
            <a:r>
              <a:rPr lang="fr-FR" dirty="0"/>
              <a:t>Un axe de piste aura forcément son axe opposé à + ou – 180°.</a:t>
            </a:r>
          </a:p>
          <a:p>
            <a:r>
              <a:rPr lang="fr-FR" u="sng" dirty="0"/>
              <a:t>Exemple</a:t>
            </a:r>
            <a:r>
              <a:rPr lang="fr-FR" dirty="0"/>
              <a:t> : une piste 02 signifie face au 020 °,axe opposé 200°.</a:t>
            </a:r>
          </a:p>
          <a:p>
            <a:endParaRPr lang="fr-FR" dirty="0"/>
          </a:p>
          <a:p>
            <a:r>
              <a:rPr lang="fr-FR" b="1" dirty="0"/>
              <a:t>La FATO </a:t>
            </a:r>
            <a:r>
              <a:rPr lang="fr-FR" dirty="0"/>
              <a:t>, final </a:t>
            </a:r>
            <a:r>
              <a:rPr lang="fr-FR" dirty="0" err="1"/>
              <a:t>aproach</a:t>
            </a:r>
            <a:r>
              <a:rPr lang="fr-FR" dirty="0"/>
              <a:t> </a:t>
            </a:r>
            <a:r>
              <a:rPr lang="fr-FR" dirty="0" err="1"/>
              <a:t>take</a:t>
            </a:r>
            <a:r>
              <a:rPr lang="fr-FR" dirty="0"/>
              <a:t> off,  est une plateforme</a:t>
            </a:r>
          </a:p>
          <a:p>
            <a:r>
              <a:rPr lang="fr-FR" dirty="0"/>
              <a:t> carrée en béton pour les décollages</a:t>
            </a:r>
          </a:p>
          <a:p>
            <a:r>
              <a:rPr lang="fr-FR" dirty="0"/>
              <a:t> et atterrissages des hélicoptères, parallèle aux pistes.</a:t>
            </a:r>
          </a:p>
          <a:p>
            <a:endParaRPr lang="fr-FR" dirty="0"/>
          </a:p>
          <a:p>
            <a:r>
              <a:rPr lang="fr-FR" dirty="0"/>
              <a:t>L’orientation est la même que pour les pistes avion</a:t>
            </a:r>
          </a:p>
          <a:p>
            <a:r>
              <a:rPr lang="fr-FR" dirty="0"/>
              <a:t> soit 25 soit 07.Face à « l’ouest ou face à l’est ».</a:t>
            </a:r>
          </a:p>
          <a:p>
            <a:endParaRPr lang="fr-FR" dirty="0"/>
          </a:p>
          <a:p>
            <a:r>
              <a:rPr lang="fr-FR" dirty="0"/>
              <a:t>Le choix de l’axe de décollage de </a:t>
            </a:r>
            <a:r>
              <a:rPr lang="fr-FR" dirty="0" err="1"/>
              <a:t>Toussus</a:t>
            </a:r>
            <a:r>
              <a:rPr lang="fr-FR" dirty="0"/>
              <a:t> est décidé</a:t>
            </a:r>
          </a:p>
          <a:p>
            <a:r>
              <a:rPr lang="fr-FR" dirty="0"/>
              <a:t> par l’Aéroport d’ Orly.</a:t>
            </a:r>
          </a:p>
          <a:p>
            <a:endParaRPr lang="fr-FR" dirty="0"/>
          </a:p>
          <a:p>
            <a:r>
              <a:rPr lang="fr-FR" b="1" dirty="0">
                <a:solidFill>
                  <a:srgbClr val="000000"/>
                </a:solidFill>
              </a:rPr>
              <a:t>Une fréquence sol </a:t>
            </a:r>
            <a:r>
              <a:rPr lang="fr-FR" b="1" dirty="0">
                <a:solidFill>
                  <a:srgbClr val="FF0000"/>
                </a:solidFill>
              </a:rPr>
              <a:t>122,130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dirty="0"/>
              <a:t>qui gère les déplacements des aéronefs sur les taxiways et </a:t>
            </a:r>
            <a:r>
              <a:rPr lang="fr-FR" b="1" dirty="0">
                <a:solidFill>
                  <a:srgbClr val="000000"/>
                </a:solidFill>
              </a:rPr>
              <a:t>une fréquence tour </a:t>
            </a:r>
            <a:r>
              <a:rPr lang="fr-FR" b="1" dirty="0">
                <a:solidFill>
                  <a:srgbClr val="FF0000"/>
                </a:solidFill>
              </a:rPr>
              <a:t>120,75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dirty="0"/>
              <a:t>qui gère les décollages et atterrissages ,les entrées et les sorties dans la LF R35.(Zone restreinte)</a:t>
            </a:r>
          </a:p>
          <a:p>
            <a:r>
              <a:rPr lang="fr-FR" b="1" dirty="0"/>
              <a:t>La fréquence de l’ATIS </a:t>
            </a:r>
            <a:r>
              <a:rPr lang="fr-FR" dirty="0"/>
              <a:t>( </a:t>
            </a:r>
            <a:r>
              <a:rPr lang="fr-FR" dirty="0" err="1"/>
              <a:t>Automatic</a:t>
            </a:r>
            <a:r>
              <a:rPr lang="fr-FR" dirty="0"/>
              <a:t> terminal information service)</a:t>
            </a:r>
            <a:r>
              <a:rPr lang="fr-FR" b="1" dirty="0"/>
              <a:t> 127,480 </a:t>
            </a:r>
            <a:r>
              <a:rPr lang="fr-FR" dirty="0"/>
              <a:t>permet de prendre les informations relative à l’aérodrome ( pistes en service, météo, vent…)</a:t>
            </a:r>
          </a:p>
          <a:p>
            <a:endParaRPr lang="fr-FR" dirty="0"/>
          </a:p>
        </p:txBody>
      </p:sp>
      <p:pic>
        <p:nvPicPr>
          <p:cNvPr id="5" name="Image 4" descr="comp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10" y="2868929"/>
            <a:ext cx="2428513" cy="1821385"/>
          </a:xfrm>
          <a:prstGeom prst="rect">
            <a:avLst/>
          </a:prstGeom>
        </p:spPr>
      </p:pic>
      <p:cxnSp>
        <p:nvCxnSpPr>
          <p:cNvPr id="7" name="Connecteur droit avec flèche 6"/>
          <p:cNvCxnSpPr>
            <a:cxnSpLocks/>
          </p:cNvCxnSpPr>
          <p:nvPr/>
        </p:nvCxnSpPr>
        <p:spPr>
          <a:xfrm flipV="1">
            <a:off x="6934686" y="3551021"/>
            <a:ext cx="1497330" cy="46863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1" descr="cid:image001.jpg@01D32FBE.79B5DDD0">
            <a:extLst>
              <a:ext uri="{FF2B5EF4-FFF2-40B4-BE49-F238E27FC236}">
                <a16:creationId xmlns:a16="http://schemas.microsoft.com/office/drawing/2014/main" id="{A199FAB6-7692-53BF-426C-26E9006E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91457" y="708660"/>
            <a:ext cx="1487960" cy="3967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8164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34761"/>
            <a:ext cx="912301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Pour comprendre et interpréter ce qu’il se passe sur un aérodrome,</a:t>
            </a:r>
          </a:p>
          <a:p>
            <a:r>
              <a:rPr lang="fr-FR" dirty="0"/>
              <a:t> il faut savoir lire une </a:t>
            </a:r>
            <a:r>
              <a:rPr lang="fr-FR" b="1" dirty="0"/>
              <a:t>carte VAC. (</a:t>
            </a:r>
            <a:r>
              <a:rPr lang="fr-FR" dirty="0"/>
              <a:t>Visual </a:t>
            </a:r>
            <a:r>
              <a:rPr lang="fr-FR" dirty="0" err="1"/>
              <a:t>approach</a:t>
            </a:r>
            <a:r>
              <a:rPr lang="fr-FR" dirty="0"/>
              <a:t> and landing </a:t>
            </a:r>
            <a:r>
              <a:rPr lang="fr-FR" dirty="0" err="1"/>
              <a:t>chart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  En fonction de l’importance du terrain, une carte VAC </a:t>
            </a:r>
            <a:r>
              <a:rPr lang="fr-FR" b="1" dirty="0"/>
              <a:t>sera plus ou moins</a:t>
            </a:r>
          </a:p>
          <a:p>
            <a:r>
              <a:rPr lang="fr-FR" b="1" dirty="0"/>
              <a:t>  détaillée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  Vous trouverez des cartes d’</a:t>
            </a:r>
            <a:r>
              <a:rPr lang="fr-FR" b="1" dirty="0"/>
              <a:t>Approche</a:t>
            </a:r>
            <a:r>
              <a:rPr lang="fr-FR" dirty="0"/>
              <a:t> de la zone d’arrivée ou de départ , une</a:t>
            </a:r>
          </a:p>
          <a:p>
            <a:r>
              <a:rPr lang="fr-FR" dirty="0"/>
              <a:t>  carte du </a:t>
            </a:r>
            <a:r>
              <a:rPr lang="fr-FR" b="1" dirty="0"/>
              <a:t>circuit</a:t>
            </a:r>
            <a:r>
              <a:rPr lang="fr-FR" dirty="0"/>
              <a:t>, un descriptif des aires </a:t>
            </a:r>
          </a:p>
          <a:p>
            <a:r>
              <a:rPr lang="fr-FR" dirty="0"/>
              <a:t>  de </a:t>
            </a:r>
            <a:r>
              <a:rPr lang="fr-FR" b="1" dirty="0"/>
              <a:t>mouvements</a:t>
            </a:r>
            <a:r>
              <a:rPr lang="fr-FR" dirty="0"/>
              <a:t>(déplacements et de parking).</a:t>
            </a:r>
          </a:p>
          <a:p>
            <a:endParaRPr lang="fr-FR" dirty="0"/>
          </a:p>
          <a:p>
            <a:r>
              <a:rPr lang="fr-FR" dirty="0"/>
              <a:t>  Sur la première page de votre carte VAC:  </a:t>
            </a:r>
          </a:p>
          <a:p>
            <a:endParaRPr lang="fr-FR" dirty="0"/>
          </a:p>
          <a:p>
            <a:pPr marL="285750" indent="-285750">
              <a:buFont typeface="Courier New"/>
              <a:buChar char="o"/>
            </a:pPr>
            <a:r>
              <a:rPr lang="fr-FR" dirty="0"/>
              <a:t>Nom du terrain, code OACI. </a:t>
            </a:r>
            <a:r>
              <a:rPr lang="fr-FR" b="1" dirty="0"/>
              <a:t>En gras </a:t>
            </a:r>
            <a:r>
              <a:rPr lang="fr-FR" dirty="0"/>
              <a:t>le nom que l’on doit donner à la radio.</a:t>
            </a:r>
          </a:p>
          <a:p>
            <a:pPr marL="285750" indent="-285750">
              <a:buFont typeface="Courier New"/>
              <a:buChar char="o"/>
            </a:pPr>
            <a:endParaRPr lang="fr-FR" dirty="0"/>
          </a:p>
          <a:p>
            <a:pPr marL="285750" indent="-285750">
              <a:buFont typeface="Courier New"/>
              <a:buChar char="o"/>
            </a:pPr>
            <a:r>
              <a:rPr lang="fr-FR" dirty="0"/>
              <a:t>Altitude du terrain, coordonnées géographiques</a:t>
            </a:r>
          </a:p>
          <a:p>
            <a:pPr marL="285750" indent="-285750">
              <a:buFont typeface="Courier New"/>
              <a:buChar char="o"/>
            </a:pPr>
            <a:endParaRPr lang="fr-FR" dirty="0"/>
          </a:p>
          <a:p>
            <a:pPr marL="285750" indent="-285750">
              <a:buFont typeface="Courier New"/>
              <a:buChar char="o"/>
            </a:pPr>
            <a:r>
              <a:rPr lang="fr-FR" dirty="0"/>
              <a:t>Fréquences d’Approche, Tour, Sol, </a:t>
            </a:r>
            <a:r>
              <a:rPr lang="fr-FR" dirty="0" err="1"/>
              <a:t>Atis</a:t>
            </a:r>
            <a:r>
              <a:rPr lang="fr-FR" dirty="0"/>
              <a:t> avec son numéro de téléphone.</a:t>
            </a:r>
          </a:p>
          <a:p>
            <a:pPr marL="285750" indent="-285750">
              <a:buFont typeface="Courier New"/>
              <a:buChar char="o"/>
            </a:pPr>
            <a:endParaRPr lang="fr-FR" dirty="0"/>
          </a:p>
          <a:p>
            <a:pPr marL="285750" indent="-285750">
              <a:buFont typeface="Courier New"/>
              <a:buChar char="o"/>
            </a:pPr>
            <a:r>
              <a:rPr lang="fr-FR" dirty="0"/>
              <a:t>Moyen de radionavigation</a:t>
            </a:r>
          </a:p>
          <a:p>
            <a:pPr marL="285750" indent="-285750">
              <a:buFont typeface="Courier New"/>
              <a:buChar char="o"/>
            </a:pPr>
            <a:endParaRPr lang="fr-FR" dirty="0"/>
          </a:p>
          <a:p>
            <a:pPr marL="285750" indent="-285750">
              <a:buFont typeface="Courier New"/>
              <a:buChar char="o"/>
            </a:pPr>
            <a:r>
              <a:rPr lang="fr-FR" dirty="0"/>
              <a:t>Date de la parution de la carte (vérifier que vous avez la dernière, elle peut </a:t>
            </a:r>
          </a:p>
          <a:p>
            <a:r>
              <a:rPr lang="fr-FR" dirty="0"/>
              <a:t>    être modifier)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Image 1" descr="cid:image001.jpg@01D32FBE.79B5DDD0">
            <a:extLst>
              <a:ext uri="{FF2B5EF4-FFF2-40B4-BE49-F238E27FC236}">
                <a16:creationId xmlns:a16="http://schemas.microsoft.com/office/drawing/2014/main" id="{7079E432-8430-D13D-7173-02F8216548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6040" y="0"/>
            <a:ext cx="1487960" cy="3967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6124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4D1023-768D-FA09-F250-929FE2DE8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50" y="0"/>
            <a:ext cx="4415299" cy="6858000"/>
          </a:xfrm>
          <a:prstGeom prst="rect">
            <a:avLst/>
          </a:prstGeom>
        </p:spPr>
      </p:pic>
      <p:pic>
        <p:nvPicPr>
          <p:cNvPr id="5" name="Image 1" descr="cid:image001.jpg@01D32FBE.79B5DDD0">
            <a:extLst>
              <a:ext uri="{FF2B5EF4-FFF2-40B4-BE49-F238E27FC236}">
                <a16:creationId xmlns:a16="http://schemas.microsoft.com/office/drawing/2014/main" id="{254F4CBD-B224-C9D7-28BD-D8C7552397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56040" y="543008"/>
            <a:ext cx="1487960" cy="3967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5257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FBF3204-7D1F-A4AA-EB0E-DE6810B68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69" y="0"/>
            <a:ext cx="4550462" cy="6858000"/>
          </a:xfrm>
          <a:prstGeom prst="rect">
            <a:avLst/>
          </a:prstGeom>
        </p:spPr>
      </p:pic>
      <p:pic>
        <p:nvPicPr>
          <p:cNvPr id="5" name="Image 1" descr="cid:image001.jpg@01D32FBE.79B5DDD0">
            <a:extLst>
              <a:ext uri="{FF2B5EF4-FFF2-40B4-BE49-F238E27FC236}">
                <a16:creationId xmlns:a16="http://schemas.microsoft.com/office/drawing/2014/main" id="{233BBEBC-18AD-350D-340F-352C8C89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56040" y="543008"/>
            <a:ext cx="1487960" cy="3967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2394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1853" y="193280"/>
            <a:ext cx="889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Toutes ces informations se trouvent sur </a:t>
            </a:r>
            <a:r>
              <a:rPr lang="fr-FR" b="1" dirty="0"/>
              <a:t>la carte VAC </a:t>
            </a:r>
            <a:r>
              <a:rPr lang="fr-FR" dirty="0"/>
              <a:t>( </a:t>
            </a:r>
            <a:r>
              <a:rPr lang="fr-FR" dirty="0" err="1"/>
              <a:t>visual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</a:t>
            </a:r>
            <a:r>
              <a:rPr lang="fr-FR" dirty="0" err="1"/>
              <a:t>chart</a:t>
            </a:r>
            <a:r>
              <a:rPr lang="fr-FR" dirty="0"/>
              <a:t>),</a:t>
            </a:r>
          </a:p>
          <a:p>
            <a:r>
              <a:rPr lang="fr-FR" dirty="0"/>
              <a:t>du terrain LFPN, accessible sur le site du </a:t>
            </a:r>
            <a:r>
              <a:rPr lang="fr-FR" b="1" dirty="0">
                <a:solidFill>
                  <a:srgbClr val="0000FF"/>
                </a:solidFill>
              </a:rPr>
              <a:t>SIA</a:t>
            </a:r>
            <a:r>
              <a:rPr lang="fr-FR" dirty="0"/>
              <a:t>.(Gratuit et accessible à tous)</a:t>
            </a:r>
          </a:p>
          <a:p>
            <a:endParaRPr lang="fr-FR" dirty="0"/>
          </a:p>
        </p:txBody>
      </p:sp>
      <p:pic>
        <p:nvPicPr>
          <p:cNvPr id="4" name="Image 3" descr="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8" y="903816"/>
            <a:ext cx="1766910" cy="7244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827146"/>
            <a:ext cx="920476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comprendre ou passe le circuit </a:t>
            </a:r>
            <a:r>
              <a:rPr lang="fr-FR" b="1" dirty="0"/>
              <a:t>avion et hélicoptère, </a:t>
            </a:r>
            <a:r>
              <a:rPr lang="fr-FR" dirty="0"/>
              <a:t>il est bien d’utiliser </a:t>
            </a:r>
          </a:p>
          <a:p>
            <a:r>
              <a:rPr lang="fr-FR" b="1" dirty="0"/>
              <a:t>Google </a:t>
            </a:r>
            <a:r>
              <a:rPr lang="fr-FR" b="1" dirty="0" err="1"/>
              <a:t>Earth</a:t>
            </a:r>
            <a:r>
              <a:rPr lang="fr-FR" b="1" dirty="0"/>
              <a:t>,</a:t>
            </a:r>
            <a:r>
              <a:rPr lang="fr-FR" dirty="0"/>
              <a:t> et</a:t>
            </a:r>
            <a:r>
              <a:rPr lang="fr-FR" b="1" dirty="0"/>
              <a:t> sa carte VAC du terrain </a:t>
            </a:r>
            <a:r>
              <a:rPr lang="fr-FR" dirty="0"/>
              <a:t>(Pages suivantes).</a:t>
            </a:r>
            <a:endParaRPr lang="fr-FR" b="1" dirty="0"/>
          </a:p>
          <a:p>
            <a:endParaRPr lang="fr-FR" b="1" dirty="0"/>
          </a:p>
          <a:p>
            <a:r>
              <a:rPr lang="fr-FR" dirty="0"/>
              <a:t>Un contact radio doit être établi 3 minutes avant de se rapprocher de RBT( VOR)</a:t>
            </a:r>
          </a:p>
          <a:p>
            <a:r>
              <a:rPr lang="fr-FR" dirty="0"/>
              <a:t> situé à l’ouest du terrain.</a:t>
            </a:r>
          </a:p>
          <a:p>
            <a:r>
              <a:rPr lang="fr-FR" dirty="0"/>
              <a:t> </a:t>
            </a:r>
            <a:endParaRPr lang="fr-FR" b="1" dirty="0"/>
          </a:p>
          <a:p>
            <a:r>
              <a:rPr lang="fr-FR" b="1" dirty="0"/>
              <a:t>Le point d’entrée SIERRA </a:t>
            </a:r>
            <a:r>
              <a:rPr lang="fr-FR" dirty="0"/>
              <a:t>(point au Sud du terrain) </a:t>
            </a:r>
            <a:r>
              <a:rPr lang="fr-FR" u="sng" dirty="0"/>
              <a:t>peut être dépasser </a:t>
            </a:r>
          </a:p>
          <a:p>
            <a:r>
              <a:rPr lang="fr-FR" dirty="0"/>
              <a:t>UNIQUEMENT </a:t>
            </a:r>
            <a:r>
              <a:rPr lang="fr-FR" u="sng" dirty="0"/>
              <a:t>si la Tour de </a:t>
            </a:r>
            <a:r>
              <a:rPr lang="fr-FR" u="sng" dirty="0" err="1"/>
              <a:t>contr</a:t>
            </a:r>
            <a:r>
              <a:rPr lang="sk-SK" u="sng" dirty="0"/>
              <a:t>ô</a:t>
            </a:r>
            <a:r>
              <a:rPr lang="fr-FR" u="sng" dirty="0"/>
              <a:t>le vous a </a:t>
            </a:r>
            <a:r>
              <a:rPr lang="fr-FR" u="sng" dirty="0" err="1"/>
              <a:t>clairé</a:t>
            </a:r>
            <a:r>
              <a:rPr lang="fr-FR" u="sng" dirty="0"/>
              <a:t>.</a:t>
            </a:r>
          </a:p>
          <a:p>
            <a:endParaRPr lang="fr-FR" u="sng" dirty="0"/>
          </a:p>
          <a:p>
            <a:r>
              <a:rPr lang="fr-FR" dirty="0"/>
              <a:t>Il est important de les contacter avant d’être vertical Sierra.</a:t>
            </a:r>
          </a:p>
          <a:p>
            <a:r>
              <a:rPr lang="fr-FR" dirty="0"/>
              <a:t>On annoncera , </a:t>
            </a:r>
            <a:r>
              <a:rPr lang="fr-FR" b="1" dirty="0"/>
              <a:t>j’approche Sierra</a:t>
            </a:r>
            <a:r>
              <a:rPr lang="fr-FR" dirty="0"/>
              <a:t>…</a:t>
            </a:r>
          </a:p>
          <a:p>
            <a:r>
              <a:rPr lang="fr-FR" dirty="0"/>
              <a:t>Le point</a:t>
            </a:r>
            <a:r>
              <a:rPr lang="fr-FR" b="1" dirty="0"/>
              <a:t> Hôtel </a:t>
            </a:r>
            <a:r>
              <a:rPr lang="fr-FR" dirty="0"/>
              <a:t>peut être dépassé sans clairance </a:t>
            </a:r>
            <a:r>
              <a:rPr lang="fr-FR" b="1" dirty="0"/>
              <a:t>SI</a:t>
            </a:r>
            <a:r>
              <a:rPr lang="fr-FR" dirty="0"/>
              <a:t> un fort trafic empêche la </a:t>
            </a:r>
          </a:p>
          <a:p>
            <a:r>
              <a:rPr lang="fr-FR" dirty="0"/>
              <a:t>communication. On annoncera qu’on a dépassé le point Hôtel.</a:t>
            </a:r>
          </a:p>
          <a:p>
            <a:endParaRPr lang="fr-FR" dirty="0"/>
          </a:p>
          <a:p>
            <a:r>
              <a:rPr lang="fr-FR" b="1" dirty="0">
                <a:solidFill>
                  <a:srgbClr val="FF0000"/>
                </a:solidFill>
              </a:rPr>
              <a:t>AUCUN </a:t>
            </a:r>
            <a:r>
              <a:rPr lang="fr-FR" b="1" dirty="0"/>
              <a:t>décollage ou atterrissage </a:t>
            </a:r>
            <a:r>
              <a:rPr lang="fr-FR" u="sng" dirty="0"/>
              <a:t>ne peut être effectué </a:t>
            </a:r>
            <a:r>
              <a:rPr lang="fr-FR" b="1" dirty="0"/>
              <a:t>sans clairance </a:t>
            </a:r>
            <a:r>
              <a:rPr lang="fr-FR"/>
              <a:t>et</a:t>
            </a:r>
            <a:r>
              <a:rPr lang="fr-FR" b="1"/>
              <a:t> </a:t>
            </a:r>
          </a:p>
          <a:p>
            <a:r>
              <a:rPr lang="fr-FR" b="1"/>
              <a:t>sans </a:t>
            </a:r>
            <a:r>
              <a:rPr lang="fr-FR" b="1" dirty="0"/>
              <a:t>collationnement.</a:t>
            </a:r>
          </a:p>
          <a:p>
            <a:r>
              <a:rPr lang="fr-FR" b="1" dirty="0"/>
              <a:t>Une remise de gaz </a:t>
            </a:r>
            <a:r>
              <a:rPr lang="fr-FR" dirty="0"/>
              <a:t>devra être faite le cas échéant.</a:t>
            </a:r>
          </a:p>
        </p:txBody>
      </p:sp>
    </p:spTree>
    <p:extLst>
      <p:ext uri="{BB962C8B-B14F-4D97-AF65-F5344CB8AC3E}">
        <p14:creationId xmlns:p14="http://schemas.microsoft.com/office/powerpoint/2010/main" val="418276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ous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2175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Étoile à 4 branches 2"/>
          <p:cNvSpPr/>
          <p:nvPr/>
        </p:nvSpPr>
        <p:spPr>
          <a:xfrm>
            <a:off x="4355436" y="5299793"/>
            <a:ext cx="317512" cy="25172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2948" y="5235798"/>
            <a:ext cx="102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hôtel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4527997" y="4321196"/>
            <a:ext cx="144951" cy="786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672948" y="3658520"/>
            <a:ext cx="1539243" cy="6626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6212191" y="2291752"/>
            <a:ext cx="441756" cy="1366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5232045" y="1366768"/>
            <a:ext cx="1421904" cy="924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3699705" y="1366768"/>
            <a:ext cx="1532340" cy="4279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114705" y="4136530"/>
            <a:ext cx="178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Circuit arrivée 25</a:t>
            </a:r>
          </a:p>
        </p:txBody>
      </p:sp>
      <p:cxnSp>
        <p:nvCxnSpPr>
          <p:cNvPr id="18" name="Connecteur droit 17"/>
          <p:cNvCxnSpPr/>
          <p:nvPr/>
        </p:nvCxnSpPr>
        <p:spPr>
          <a:xfrm flipH="1" flipV="1">
            <a:off x="2829998" y="3144574"/>
            <a:ext cx="1537424" cy="148240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139755" y="1905192"/>
            <a:ext cx="1380487" cy="38656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flipH="1" flipV="1">
            <a:off x="2139755" y="1794745"/>
            <a:ext cx="1559950" cy="1228709"/>
          </a:xfrm>
          <a:prstGeom prst="arc">
            <a:avLst>
              <a:gd name="adj1" fmla="val 16989181"/>
              <a:gd name="adj2" fmla="val 164688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990573" y="2802565"/>
            <a:ext cx="207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Circuit arrivée en 07</a:t>
            </a:r>
          </a:p>
        </p:txBody>
      </p:sp>
      <p:sp>
        <p:nvSpPr>
          <p:cNvPr id="35" name="ZoneTexte 34"/>
          <p:cNvSpPr txBox="1"/>
          <p:nvPr/>
        </p:nvSpPr>
        <p:spPr>
          <a:xfrm flipH="1">
            <a:off x="165657" y="0"/>
            <a:ext cx="789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Circuit arrivée hélicoptère à 1100 FT, </a:t>
            </a:r>
            <a:r>
              <a:rPr lang="fr-FR" dirty="0">
                <a:solidFill>
                  <a:srgbClr val="FF0000"/>
                </a:solidFill>
              </a:rPr>
              <a:t>ATTENTION</a:t>
            </a:r>
            <a:r>
              <a:rPr lang="fr-FR" dirty="0"/>
              <a:t>, Avion à </a:t>
            </a:r>
            <a:r>
              <a:rPr lang="fr-FR" dirty="0">
                <a:solidFill>
                  <a:srgbClr val="FF0000"/>
                </a:solidFill>
              </a:rPr>
              <a:t>1300 </a:t>
            </a:r>
            <a:r>
              <a:rPr lang="fr-FR" dirty="0"/>
              <a:t>FT (vue de Google).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84700" y="6469699"/>
            <a:ext cx="857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8000"/>
                </a:solidFill>
              </a:rPr>
              <a:t>Circuit vert </a:t>
            </a:r>
            <a:r>
              <a:rPr lang="fr-FR" dirty="0"/>
              <a:t>sur la carte VAC à partir du point </a:t>
            </a:r>
            <a:r>
              <a:rPr lang="fr-FR" dirty="0" err="1"/>
              <a:t>Hotel</a:t>
            </a:r>
            <a:r>
              <a:rPr lang="fr-FR" dirty="0"/>
              <a:t>, on repérera les ronds point et routes…</a:t>
            </a:r>
          </a:p>
        </p:txBody>
      </p:sp>
    </p:spTree>
    <p:extLst>
      <p:ext uri="{BB962C8B-B14F-4D97-AF65-F5344CB8AC3E}">
        <p14:creationId xmlns:p14="http://schemas.microsoft.com/office/powerpoint/2010/main" val="58353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rcuit de sort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6714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V="1">
            <a:off x="4472778" y="1629077"/>
            <a:ext cx="1242438" cy="41417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cxnSpLocks/>
          </p:cNvCxnSpPr>
          <p:nvPr/>
        </p:nvCxnSpPr>
        <p:spPr>
          <a:xfrm flipH="1" flipV="1">
            <a:off x="5715216" y="1629077"/>
            <a:ext cx="1258481" cy="23331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 flipV="1">
            <a:off x="0" y="4002842"/>
            <a:ext cx="6985265" cy="131983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804276" y="3203781"/>
            <a:ext cx="290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Circuit sortie en 07 RM 250°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665925" y="1118265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Au décollage, monter à 1500 FT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0" y="2053632"/>
            <a:ext cx="4472778" cy="18810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28228" y="2154607"/>
            <a:ext cx="281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Circuit sortie en 25 RM 240°</a:t>
            </a:r>
          </a:p>
        </p:txBody>
      </p:sp>
      <p:sp>
        <p:nvSpPr>
          <p:cNvPr id="21" name="Bouée 20"/>
          <p:cNvSpPr/>
          <p:nvPr/>
        </p:nvSpPr>
        <p:spPr>
          <a:xfrm>
            <a:off x="2625823" y="3592915"/>
            <a:ext cx="914400" cy="914400"/>
          </a:xfrm>
          <a:prstGeom prst="don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6985265" y="4380558"/>
            <a:ext cx="1848346" cy="1598119"/>
          </a:xfrm>
          <a:prstGeom prst="don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72778" y="5329015"/>
            <a:ext cx="229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Zone a ne pas survoler</a:t>
            </a:r>
          </a:p>
        </p:txBody>
      </p:sp>
      <p:sp>
        <p:nvSpPr>
          <p:cNvPr id="27" name="Bouée 26"/>
          <p:cNvSpPr/>
          <p:nvPr/>
        </p:nvSpPr>
        <p:spPr>
          <a:xfrm>
            <a:off x="5451163" y="1717322"/>
            <a:ext cx="264053" cy="311658"/>
          </a:xfrm>
          <a:prstGeom prst="don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3562" y="13806"/>
            <a:ext cx="536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Circuit de sortie , décollage en 07 ( jaune) et 25 ( bleu) . </a:t>
            </a:r>
          </a:p>
        </p:txBody>
      </p:sp>
      <p:sp>
        <p:nvSpPr>
          <p:cNvPr id="16" name="Bouée 20">
            <a:extLst>
              <a:ext uri="{FF2B5EF4-FFF2-40B4-BE49-F238E27FC236}">
                <a16:creationId xmlns:a16="http://schemas.microsoft.com/office/drawing/2014/main" id="{8D48FC32-BF3A-4C98-8910-30AEAA106C6F}"/>
              </a:ext>
            </a:extLst>
          </p:cNvPr>
          <p:cNvSpPr/>
          <p:nvPr/>
        </p:nvSpPr>
        <p:spPr>
          <a:xfrm rot="1538703">
            <a:off x="2236389" y="5056481"/>
            <a:ext cx="1848346" cy="914400"/>
          </a:xfrm>
          <a:prstGeom prst="donu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TE 250 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5146" y="-318067"/>
            <a:ext cx="6786513" cy="7422651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H="1">
            <a:off x="4748875" y="2747342"/>
            <a:ext cx="220878" cy="8283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503613" y="2378010"/>
            <a:ext cx="9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Toussus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713510" y="2623090"/>
            <a:ext cx="0" cy="855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3713510" y="3479046"/>
            <a:ext cx="1159610" cy="3865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4873120" y="3299571"/>
            <a:ext cx="562772" cy="566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5328679" y="2498838"/>
            <a:ext cx="107213" cy="8007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713510" y="2498838"/>
            <a:ext cx="1615169" cy="124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65322" y="442540"/>
            <a:ext cx="469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Zone réglementée par la tour de </a:t>
            </a:r>
            <a:r>
              <a:rPr lang="fr-FR" b="1" dirty="0" err="1">
                <a:solidFill>
                  <a:srgbClr val="000000"/>
                </a:solidFill>
              </a:rPr>
              <a:t>Toussus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630681" y="3272658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*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155365" y="4770793"/>
            <a:ext cx="431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Sortie sud Dampierre quand départ en 07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RM 25°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3630681" y="2645510"/>
            <a:ext cx="0" cy="86114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540441" y="2830176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Zone sortie Ouest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328679" y="2830176"/>
            <a:ext cx="41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*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948372" y="2136336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Sortie Christ de Saclay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480313" y="3920000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077435" y="424136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VOR de RBT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831707" y="3238456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853265" y="422302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Point d’entrée Sierra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825306" y="2903326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450288" y="3186914"/>
            <a:ext cx="2959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Deuxième point d’entrée</a:t>
            </a:r>
          </a:p>
          <a:p>
            <a:r>
              <a:rPr lang="fr-FR" b="1" dirty="0">
                <a:solidFill>
                  <a:schemeClr val="bg1"/>
                </a:solidFill>
              </a:rPr>
              <a:t> Hôtel</a:t>
            </a:r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2912827" y="3641990"/>
            <a:ext cx="800683" cy="11160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cxnSpLocks/>
          </p:cNvCxnSpPr>
          <p:nvPr/>
        </p:nvCxnSpPr>
        <p:spPr>
          <a:xfrm flipH="1" flipV="1">
            <a:off x="4903319" y="3443712"/>
            <a:ext cx="786877" cy="8976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0" idx="1"/>
          </p:cNvCxnSpPr>
          <p:nvPr/>
        </p:nvCxnSpPr>
        <p:spPr>
          <a:xfrm flipH="1" flipV="1">
            <a:off x="4785479" y="3107440"/>
            <a:ext cx="664809" cy="40264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4445168" y="904219"/>
            <a:ext cx="524585" cy="16014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5607240" y="2498838"/>
            <a:ext cx="494512" cy="4512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4B8789F-16FB-8250-27F1-6CBE874FAE3A}"/>
              </a:ext>
            </a:extLst>
          </p:cNvPr>
          <p:cNvCxnSpPr>
            <a:cxnSpLocks/>
          </p:cNvCxnSpPr>
          <p:nvPr/>
        </p:nvCxnSpPr>
        <p:spPr>
          <a:xfrm flipH="1">
            <a:off x="4748875" y="1520190"/>
            <a:ext cx="687017" cy="741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F386CC5-512F-1A6E-75FE-621D380CA573}"/>
              </a:ext>
            </a:extLst>
          </p:cNvPr>
          <p:cNvSpPr txBox="1"/>
          <p:nvPr/>
        </p:nvSpPr>
        <p:spPr>
          <a:xfrm>
            <a:off x="5399163" y="1231149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Sortie NH</a:t>
            </a:r>
          </a:p>
        </p:txBody>
      </p:sp>
    </p:spTree>
    <p:extLst>
      <p:ext uri="{BB962C8B-B14F-4D97-AF65-F5344CB8AC3E}">
        <p14:creationId xmlns:p14="http://schemas.microsoft.com/office/powerpoint/2010/main" val="1412953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1134</TotalTime>
  <Words>653</Words>
  <Application>Microsoft Office PowerPoint</Application>
  <PresentationFormat>Affichage à l'écran (4:3)</PresentationFormat>
  <Paragraphs>85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HH HH</dc:creator>
  <cp:lastModifiedBy> </cp:lastModifiedBy>
  <cp:revision>42</cp:revision>
  <dcterms:created xsi:type="dcterms:W3CDTF">2015-09-17T13:12:32Z</dcterms:created>
  <dcterms:modified xsi:type="dcterms:W3CDTF">2022-11-04T10:25:18Z</dcterms:modified>
</cp:coreProperties>
</file>